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  <p:sldMasterId id="2147483664" r:id="rId6"/>
    <p:sldMasterId id="21474836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6858000" cx="9144000"/>
  <p:notesSz cx="6858000" cy="9144000"/>
  <p:embeddedFontLst>
    <p:embeddedFont>
      <p:font typeface="Century Gothic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BD17692-8531-4CCE-AFD8-EAB8C0FAD5D1}">
  <a:tblStyle styleId="{2BD17692-8531-4CCE-AFD8-EAB8C0FAD5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2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4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7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6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9.xml"/><Relationship Id="rId39" Type="http://schemas.openxmlformats.org/officeDocument/2006/relationships/font" Target="fonts/OpenSans-bold.fntdata"/><Relationship Id="rId16" Type="http://schemas.openxmlformats.org/officeDocument/2006/relationships/slide" Target="slides/slide8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1bc0d6fe6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1bc0d6fe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SHANNONON ONONONONO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61bc0d6fe6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1bc0d6fe6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1bc0d6fe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Shannon</a:t>
            </a:r>
            <a:endParaRPr/>
          </a:p>
        </p:txBody>
      </p:sp>
      <p:sp>
        <p:nvSpPr>
          <p:cNvPr id="278" name="Google Shape;278;g61bc0d6fe6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1bc0d6fe6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1bc0d6fe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SHANNONON ONONONONO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61bc0d6fe6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bc0d6fe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1bc0d6f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298" name="Google Shape;298;g61bc0d6fe6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1bc0d6fe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1bc0d6fe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307" name="Google Shape;307;g61bc0d6fe6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1bc0d6fe6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1bc0d6fe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316" name="Google Shape;316;g61bc0d6fe6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1bc0d6fe6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1bc0d6f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shannon</a:t>
            </a:r>
            <a:endParaRPr/>
          </a:p>
        </p:txBody>
      </p:sp>
      <p:sp>
        <p:nvSpPr>
          <p:cNvPr id="326" name="Google Shape;326;g61bc0d6fe6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1bc0d6fe6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1bc0d6fe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336" name="Google Shape;336;g61bc0d6fe6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1bc0d6fe6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1bc0d6fe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Christina</a:t>
            </a:r>
            <a:endParaRPr/>
          </a:p>
        </p:txBody>
      </p:sp>
      <p:sp>
        <p:nvSpPr>
          <p:cNvPr id="346" name="Google Shape;346;g61bc0d6fe6_0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1bc0d6fe6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1bc0d6fe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Trevor</a:t>
            </a:r>
            <a:endParaRPr/>
          </a:p>
        </p:txBody>
      </p:sp>
      <p:sp>
        <p:nvSpPr>
          <p:cNvPr id="356" name="Google Shape;356;g61bc0d6fe6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bc0d6fe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173" name="Google Shape;173;g61bc0d6fe6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1bc0d6fe6_3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1bc0d6fe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1bc0d6fe6_3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1bc0d6fe6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1bc0d6fe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376" name="Google Shape;376;g61bc0d6fe6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bc0d6fe6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bc0d6fe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386" name="Google Shape;386;g61bc0d6fe6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1bc0d6fe6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1bc0d6fe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395" name="Google Shape;395;g61bc0d6fe6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1bc0d6fe6_3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1bc0d6fe6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61bc0d6fe6_3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188" name="Google Shape;1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bc0d6fe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bc0d6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maddie</a:t>
            </a:r>
            <a:endParaRPr/>
          </a:p>
        </p:txBody>
      </p:sp>
      <p:sp>
        <p:nvSpPr>
          <p:cNvPr id="201" name="Google Shape;201;g61bc0d6fe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1bc0d6fe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1bc0d6f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Christina</a:t>
            </a:r>
            <a:endParaRPr/>
          </a:p>
        </p:txBody>
      </p:sp>
      <p:sp>
        <p:nvSpPr>
          <p:cNvPr id="215" name="Google Shape;215;g61bc0d6fe6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1bc0d6fe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1bc0d6f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Christina</a:t>
            </a:r>
            <a:endParaRPr/>
          </a:p>
        </p:txBody>
      </p:sp>
      <p:sp>
        <p:nvSpPr>
          <p:cNvPr id="227" name="Google Shape;227;g61bc0d6fe6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1bc0d6fe6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1bc0d6fe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Christina</a:t>
            </a:r>
            <a:endParaRPr/>
          </a:p>
        </p:txBody>
      </p:sp>
      <p:sp>
        <p:nvSpPr>
          <p:cNvPr id="237" name="Google Shape;237;g61bc0d6fe6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bc0d6fe6_0_1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bc0d6fe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Christina</a:t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1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61bc0d6fe6_0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1bc0d6fe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1bc0d6fe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Shannon</a:t>
            </a:r>
            <a:endParaRPr/>
          </a:p>
        </p:txBody>
      </p:sp>
      <p:sp>
        <p:nvSpPr>
          <p:cNvPr id="257" name="Google Shape;257;g61bc0d6fe6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ield">
  <p:cSld name="Shield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7063" y="1170132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body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6" name="Google Shape;16;p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" name="Google Shape;18;p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Google Shape;20;p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 2 col">
  <p:cSld name="Subhead w/ Bullets 2 co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12"/>
          <p:cNvSpPr txBox="1"/>
          <p:nvPr>
            <p:ph idx="2" type="body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3" type="body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">
  <p:cSld name="Subhead w/ No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idx="1" type="body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/>
          <p:nvPr>
            <p:ph idx="2" type="body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No Bullets 2 col">
  <p:cSld name="Subhead w/ No Bullets 2 col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14"/>
          <p:cNvSpPr txBox="1"/>
          <p:nvPr>
            <p:ph idx="2" type="body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3" type="body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">
  <p:cSld name="Title with no Subhead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no Subhead 2 col">
  <p:cSld name="Title with no Subhead 2 co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8"/>
          <p:cNvGrpSpPr/>
          <p:nvPr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158" name="Google Shape;158;p18"/>
            <p:cNvCxnSpPr/>
            <p:nvPr/>
          </p:nvCxnSpPr>
          <p:spPr>
            <a:xfrm>
              <a:off x="4822622" y="5245111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-1276426" y="5245668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" name="Google Shape;160;p18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Secondary-PMSColor-R.png" id="162" name="Google Shape;16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05428" y="678404"/>
            <a:ext cx="3544298" cy="302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4263995"/>
            <a:ext cx="243840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Seal">
  <p:cSld name="Stevens Se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9" name="Google Shape;29;p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66" y="-14942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33" name="Google Shape;33;p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" name="Google Shape;35;p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Clock">
  <p:cSld name="Stevens Cloc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42" name="Google Shape;42;p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" name="Google Shape;44;p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46" name="Google Shape;46;p4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48" name="Google Shape;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vens Fountain">
  <p:cSld name="Stevens Fountai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Google Shape;54;p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55" name="Google Shape;55;p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7" name="Google Shape;57;p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59" name="Google Shape;59;p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61" name="Google Shape;6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rchbearer">
  <p:cSld name="Torchbear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68" name="Google Shape;68;p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" name="Google Shape;70;p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6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72" name="Google Shape;72;p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74" name="Google Shape;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udents with NYC skyline">
  <p:cSld name="Students with NYC skylin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0" name="Google Shape;80;p7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81" name="Google Shape;81;p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" name="Google Shape;83;p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7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85" name="Google Shape;85;p7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87" name="Google Shape;8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dwin A Stevens Hall">
  <p:cSld name="Edwin A Stevens Hal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3" name="Google Shape;93;p8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4" name="Google Shape;94;p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" name="Google Shape;96;p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8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98" name="Google Shape;98;p8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8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100" name="Google Shape;1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mpus Aerial">
  <p:cSld name="Campus Aeri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9"/>
          <p:cNvSpPr txBox="1"/>
          <p:nvPr>
            <p:ph idx="2" type="body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9"/>
          <p:cNvSpPr txBox="1"/>
          <p:nvPr>
            <p:ph idx="3" type="body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" name="Google Shape;106;p9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7" name="Google Shape;107;p9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" name="Google Shape;109;p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9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11" name="Google Shape;111;p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9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top-logo.png"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head w/ Bullets">
  <p:cSld name="Subhead w/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idx="1" type="body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Google Shape;128;p11"/>
          <p:cNvSpPr txBox="1"/>
          <p:nvPr>
            <p:ph idx="2" type="body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0"/>
          <p:cNvCxnSpPr/>
          <p:nvPr/>
        </p:nvCxnSpPr>
        <p:spPr>
          <a:xfrm>
            <a:off x="6099048" y="6419355"/>
            <a:ext cx="3044952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0" y="6419912"/>
            <a:ext cx="6099048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6584950"/>
            <a:ext cx="293370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Google Shape;120;p10"/>
          <p:cNvGrpSpPr/>
          <p:nvPr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21" name="Google Shape;121;p10"/>
            <p:cNvCxnSpPr/>
            <p:nvPr/>
          </p:nvCxnSpPr>
          <p:spPr>
            <a:xfrm>
              <a:off x="6099048" y="26122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10"/>
            <p:cNvCxnSpPr/>
            <p:nvPr/>
          </p:nvCxnSpPr>
          <p:spPr>
            <a:xfrm>
              <a:off x="0" y="26679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23" name="Google Shape;123;p10"/>
            <p:cNvPicPr preferRelativeResize="0"/>
            <p:nvPr/>
          </p:nvPicPr>
          <p:blipFill rotWithShape="1">
            <a:blip r:embed="rId2">
              <a:alphaModFix/>
            </a:blip>
            <a:srcRect b="0" l="0" r="68665" t="13018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jpg"/><Relationship Id="rId4" Type="http://schemas.openxmlformats.org/officeDocument/2006/relationships/image" Target="../media/image14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imscale.com/projects/Ali_Arafat/car_cabin_air_flow_analysi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jpg"/><Relationship Id="rId4" Type="http://schemas.openxmlformats.org/officeDocument/2006/relationships/image" Target="../media/image49.jpg"/><Relationship Id="rId5" Type="http://schemas.openxmlformats.org/officeDocument/2006/relationships/image" Target="../media/image48.jpg"/><Relationship Id="rId6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Phase 1 Presentation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ME 423-B</a:t>
            </a:r>
            <a:endParaRPr/>
          </a:p>
        </p:txBody>
      </p:sp>
      <p:sp>
        <p:nvSpPr>
          <p:cNvPr id="169" name="Google Shape;169;p19"/>
          <p:cNvSpPr txBox="1"/>
          <p:nvPr>
            <p:ph idx="2" type="body"/>
          </p:nvPr>
        </p:nvSpPr>
        <p:spPr>
          <a:xfrm>
            <a:off x="123825" y="1725700"/>
            <a:ext cx="70200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4800"/>
              <a:t>Customizable Vehicle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sz="4800"/>
              <a:t>Fragrance Diffuser</a:t>
            </a:r>
            <a:endParaRPr/>
          </a:p>
        </p:txBody>
      </p:sp>
      <p:sp>
        <p:nvSpPr>
          <p:cNvPr id="170" name="Google Shape;170;p19"/>
          <p:cNvSpPr txBox="1"/>
          <p:nvPr>
            <p:ph idx="3" type="body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Madeline Dever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Trevor Hinds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Shannon Maroney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Christina McDonald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8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Survey Results</a:t>
            </a:r>
            <a:endParaRPr/>
          </a:p>
        </p:txBody>
      </p: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75" y="3245550"/>
            <a:ext cx="4769124" cy="29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6500"/>
            <a:ext cx="4598201" cy="28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91820">
            <a:off x="1265750" y="4556103"/>
            <a:ext cx="1498600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250" y="1749913"/>
            <a:ext cx="1663175" cy="12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Survey Results</a:t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" y="1193525"/>
            <a:ext cx="4617026" cy="285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4">
            <a:alphaModFix/>
          </a:blip>
          <a:srcRect b="0" l="0" r="1661" t="0"/>
          <a:stretch/>
        </p:blipFill>
        <p:spPr>
          <a:xfrm>
            <a:off x="4422950" y="3200475"/>
            <a:ext cx="4654699" cy="29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 rotWithShape="1">
          <a:blip r:embed="rId5">
            <a:alphaModFix/>
          </a:blip>
          <a:srcRect b="0" l="0" r="0" t="28708"/>
          <a:stretch/>
        </p:blipFill>
        <p:spPr>
          <a:xfrm>
            <a:off x="869775" y="4287751"/>
            <a:ext cx="3001425" cy="14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 rotWithShape="1">
          <a:blip r:embed="rId6">
            <a:alphaModFix/>
          </a:blip>
          <a:srcRect b="53787" l="53976" r="0" t="0"/>
          <a:stretch/>
        </p:blipFill>
        <p:spPr>
          <a:xfrm>
            <a:off x="6072963" y="1551050"/>
            <a:ext cx="1354675" cy="13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0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Needs</a:t>
            </a:r>
            <a:endParaRPr/>
          </a:p>
        </p:txBody>
      </p:sp>
      <p:sp>
        <p:nvSpPr>
          <p:cNvPr id="293" name="Google Shape;293;p30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30"/>
          <p:cNvGraphicFramePr/>
          <p:nvPr/>
        </p:nvGraphicFramePr>
        <p:xfrm>
          <a:off x="547500" y="17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{2BD17692-8531-4CCE-AFD8-EAB8C0FAD5D1}</a:tableStyleId>
              </a:tblPr>
              <a:tblGrid>
                <a:gridCol w="971550"/>
                <a:gridCol w="952500"/>
                <a:gridCol w="4876800"/>
                <a:gridCol w="952500"/>
              </a:tblGrid>
              <a:tr h="2190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Needs Table</a:t>
                      </a:r>
                      <a:endParaRPr b="1" sz="11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 hMerge="1"/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Category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Index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Need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Priority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be relatively inexpensive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be reusable because single use products are not economically smart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Performance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have a variety of settings to adjust to all customers' scent preferences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Performance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</a:t>
                      </a:r>
                      <a:r>
                        <a:rPr lang="en-US" sz="1000"/>
                        <a:t>effectively</a:t>
                      </a:r>
                      <a:r>
                        <a:rPr lang="en-US" sz="1000"/>
                        <a:t> diffuse scent through the car without distracting the driver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Performance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scents must be long lasting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Performance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have other additional features on top of being a diffuser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Performance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have a feature allowing scents to be easily interchangeable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Maintenance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fragrance cartridges must be easy to remove and replace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Health/Safety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have the ability to purify air in the car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Durability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be long-lasting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Durability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product must withstand different loads and forces that act in a car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Generation</a:t>
            </a:r>
            <a:endParaRPr/>
          </a:p>
        </p:txBody>
      </p:sp>
      <p:sp>
        <p:nvSpPr>
          <p:cNvPr id="302" name="Google Shape;302;p31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Concept Combination Table</a:t>
            </a:r>
            <a:endParaRPr/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9129"/>
            <a:ext cx="9143999" cy="2359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32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</a:t>
            </a:r>
            <a:endParaRPr/>
          </a:p>
        </p:txBody>
      </p:sp>
      <p:sp>
        <p:nvSpPr>
          <p:cNvPr id="311" name="Google Shape;311;p32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Pugh Matrix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" y="1835950"/>
            <a:ext cx="9143998" cy="318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</a:t>
            </a:r>
            <a:endParaRPr/>
          </a:p>
        </p:txBody>
      </p:sp>
      <p:sp>
        <p:nvSpPr>
          <p:cNvPr id="321" name="Google Shape;321;p33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Selection Matrix - Finalized Concepts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343"/>
            <a:ext cx="9144000" cy="454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34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Concepts</a:t>
            </a:r>
            <a:endParaRPr/>
          </a:p>
        </p:txBody>
      </p:sp>
      <p:sp>
        <p:nvSpPr>
          <p:cNvPr id="330" name="Google Shape;330;p34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 Tier</a:t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 rotWithShape="1">
          <a:blip r:embed="rId3">
            <a:alphaModFix/>
          </a:blip>
          <a:srcRect b="9747" l="0" r="27330" t="0"/>
          <a:stretch/>
        </p:blipFill>
        <p:spPr>
          <a:xfrm>
            <a:off x="2833925" y="1076225"/>
            <a:ext cx="3737993" cy="309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01" y="4175000"/>
            <a:ext cx="7983051" cy="211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35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Concepts</a:t>
            </a:r>
            <a:endParaRPr/>
          </a:p>
        </p:txBody>
      </p:sp>
      <p:sp>
        <p:nvSpPr>
          <p:cNvPr id="340" name="Google Shape;340;p35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</a:t>
            </a:r>
            <a:r>
              <a:rPr lang="en-US"/>
              <a:t> Tier</a:t>
            </a: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b="26197" l="0" r="8197" t="15726"/>
          <a:stretch/>
        </p:blipFill>
        <p:spPr>
          <a:xfrm>
            <a:off x="1632163" y="1414100"/>
            <a:ext cx="5879675" cy="2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75" y="4095825"/>
            <a:ext cx="8028500" cy="216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36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Concepts</a:t>
            </a:r>
            <a:endParaRPr/>
          </a:p>
        </p:txBody>
      </p:sp>
      <p:sp>
        <p:nvSpPr>
          <p:cNvPr id="350" name="Google Shape;350;p36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</a:t>
            </a:r>
            <a:r>
              <a:rPr lang="en-US"/>
              <a:t> Tier</a:t>
            </a:r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 rotWithShape="1">
          <a:blip r:embed="rId3">
            <a:alphaModFix/>
          </a:blip>
          <a:srcRect b="28364" l="0" r="7132" t="12270"/>
          <a:stretch/>
        </p:blipFill>
        <p:spPr>
          <a:xfrm>
            <a:off x="1498662" y="1173475"/>
            <a:ext cx="6148325" cy="2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13" y="3948950"/>
            <a:ext cx="8257825" cy="21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Required airflow to spread the scent throughout the entire car</a:t>
            </a:r>
            <a:endParaRPr sz="18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Air volume displaced over time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SolidWorks Simulation illustrating air flow within various cars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R</a:t>
            </a:r>
            <a:r>
              <a:rPr lang="en-US" sz="1800"/>
              <a:t>equired</a:t>
            </a:r>
            <a:r>
              <a:rPr lang="en-US" sz="1800"/>
              <a:t> voltage to power the device</a:t>
            </a:r>
            <a:endParaRPr sz="18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Look up various fan sizes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Battery life of the product</a:t>
            </a:r>
            <a:endParaRPr sz="18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Choosing a handful of fans and calculating the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life at various </a:t>
            </a:r>
            <a:r>
              <a:rPr lang="en-US"/>
              <a:t>intensities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Duration of fragrance on different intensities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/>
              <a:t>Dependent on air flow velocity, 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exposed surface area, size of the device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37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61" name="Google Shape;361;p37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ar interior air flow picture"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675" y="4094750"/>
            <a:ext cx="3046375" cy="21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Our Team</a:t>
            </a:r>
            <a:endParaRPr/>
          </a:p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Mechanical Engineers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291863" y="4320750"/>
            <a:ext cx="2154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Madeline Dever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Point Pleasant Beach, NJ</a:t>
            </a:r>
            <a:endParaRPr sz="900"/>
          </a:p>
        </p:txBody>
      </p:sp>
      <p:sp>
        <p:nvSpPr>
          <p:cNvPr id="179" name="Google Shape;179;p20"/>
          <p:cNvSpPr txBox="1"/>
          <p:nvPr/>
        </p:nvSpPr>
        <p:spPr>
          <a:xfrm>
            <a:off x="2448675" y="4320750"/>
            <a:ext cx="2154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Trevor Hinds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Bay Head, NJ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603275" y="4320750"/>
            <a:ext cx="21153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Shannon Maroney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Rockaway Beach, NY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1" name="Google Shape;181;p20"/>
          <p:cNvSpPr txBox="1"/>
          <p:nvPr/>
        </p:nvSpPr>
        <p:spPr>
          <a:xfrm>
            <a:off x="6699175" y="4320750"/>
            <a:ext cx="2154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Christina McDonald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West Orange, NJ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6023" l="0" r="0" t="0"/>
          <a:stretch/>
        </p:blipFill>
        <p:spPr>
          <a:xfrm>
            <a:off x="660150" y="2243251"/>
            <a:ext cx="1474450" cy="20775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0" l="11835" r="11559" t="0"/>
          <a:stretch/>
        </p:blipFill>
        <p:spPr>
          <a:xfrm>
            <a:off x="7040375" y="2243250"/>
            <a:ext cx="1472184" cy="20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0"/>
          <p:cNvPicPr preferRelativeResize="0"/>
          <p:nvPr/>
        </p:nvPicPr>
        <p:blipFill rotWithShape="1">
          <a:blip r:embed="rId5">
            <a:alphaModFix/>
          </a:blip>
          <a:srcRect b="0" l="10338" r="0" t="5096"/>
          <a:stretch/>
        </p:blipFill>
        <p:spPr>
          <a:xfrm>
            <a:off x="4915138" y="2244150"/>
            <a:ext cx="1472184" cy="20756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6">
            <a:alphaModFix/>
          </a:blip>
          <a:srcRect b="1878" l="0" r="0" t="4189"/>
          <a:stretch/>
        </p:blipFill>
        <p:spPr>
          <a:xfrm>
            <a:off x="2787650" y="2243250"/>
            <a:ext cx="1474450" cy="20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Product's ability to withstand forces met within a car</a:t>
            </a:r>
            <a:endParaRPr sz="18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Using the product size and weight </a:t>
            </a:r>
            <a:endParaRPr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Calculate required attachment strength/durability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Product's ability to withstand temperatures met within a car</a:t>
            </a:r>
            <a:endParaRPr sz="18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Select materials that will not be affected by extreme temperatures</a:t>
            </a:r>
            <a:endParaRPr/>
          </a:p>
        </p:txBody>
      </p:sp>
      <p:sp>
        <p:nvSpPr>
          <p:cNvPr id="369" name="Google Shape;369;p38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8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Technical Analysis</a:t>
            </a:r>
            <a:endParaRPr/>
          </a:p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916" y="3370025"/>
            <a:ext cx="4067825" cy="28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9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</a:t>
            </a:r>
            <a:endParaRPr/>
          </a:p>
        </p:txBody>
      </p:sp>
      <p:sp>
        <p:nvSpPr>
          <p:cNvPr id="380" name="Google Shape;380;p39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1 Gantt Chart</a:t>
            </a: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25" y="1414100"/>
            <a:ext cx="7435000" cy="312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825" y="4540475"/>
            <a:ext cx="6975149" cy="18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40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Plan</a:t>
            </a:r>
            <a:endParaRPr/>
          </a:p>
        </p:txBody>
      </p:sp>
      <p:sp>
        <p:nvSpPr>
          <p:cNvPr id="390" name="Google Shape;390;p40"/>
          <p:cNvSpPr txBox="1"/>
          <p:nvPr>
            <p:ph idx="2" type="body"/>
          </p:nvPr>
        </p:nvSpPr>
        <p:spPr>
          <a:xfrm>
            <a:off x="227025" y="1006095"/>
            <a:ext cx="8691600" cy="111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Budget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Sponsorship: $1,000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ME Department: $700</a:t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3">
            <a:alphaModFix/>
          </a:blip>
          <a:srcRect b="0" l="0" r="0" t="2362"/>
          <a:stretch/>
        </p:blipFill>
        <p:spPr>
          <a:xfrm>
            <a:off x="158550" y="2308800"/>
            <a:ext cx="88285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idx="1" type="body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Initial Design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In-Depth Technical Analysis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CAD simulations (air flow)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Power (voltage)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Forces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Temperature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Material Selection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Prototyping Research</a:t>
            </a:r>
            <a:endParaRPr sz="2000"/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1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Forward</a:t>
            </a:r>
            <a:endParaRPr/>
          </a:p>
        </p:txBody>
      </p:sp>
      <p:sp>
        <p:nvSpPr>
          <p:cNvPr id="400" name="Google Shape;400;p41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Phase 2</a:t>
            </a:r>
            <a:endParaRPr/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424" y="1709350"/>
            <a:ext cx="3625900" cy="35896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5000000" dist="28575">
              <a:srgbClr val="000000">
                <a:alpha val="29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idx="1" type="subTitle"/>
          </p:nvPr>
        </p:nvSpPr>
        <p:spPr>
          <a:xfrm>
            <a:off x="1371600" y="5212289"/>
            <a:ext cx="64008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3600"/>
              <a:t>Thank you!</a:t>
            </a:r>
            <a:endParaRPr sz="3600"/>
          </a:p>
        </p:txBody>
      </p:sp>
      <p:sp>
        <p:nvSpPr>
          <p:cNvPr id="407" name="Google Shape;407;p42"/>
          <p:cNvSpPr txBox="1"/>
          <p:nvPr/>
        </p:nvSpPr>
        <p:spPr>
          <a:xfrm>
            <a:off x="2643150" y="4029125"/>
            <a:ext cx="3857700" cy="857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Questions?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 txBox="1"/>
          <p:nvPr>
            <p:ph idx="1" type="body"/>
          </p:nvPr>
        </p:nvSpPr>
        <p:spPr>
          <a:xfrm>
            <a:off x="227025" y="1709350"/>
            <a:ext cx="8691600" cy="451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AkihiroFujitaaJun-ichiKanemaruaHiroshiNakagawaaYoshiichiOzekib, Author links open overlay, et al. “Numerical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Simulation Method to Predict the Thermal Environment inside a Car Cabin.”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JSAE Review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No Longer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Published by Elsevier, 31 Jan. 2001, www.sciencedirect.com/science/article/pii/S0389430400001016.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Brenda. “Top 10 Best Portable Essential Oil Diffusers for Your Car Traveling.”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Air Life </a:t>
            </a:r>
            <a:endParaRPr i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Better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21 May 2019, www.airlifebetter.com/essential-oil-car-diffusers/.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“Car Air Freshener: Febreze CAR.”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Air Fresheners &amp; Odor-Eliminating Products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www.febreze.com/en-us/products/products-by-type/car-vent-clip-freshener.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“Good Air®.”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Yankee Candle Company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Yankee Candle,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www.yankeecandle.com/wbrowse/good-air/_/N-8ii.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“Scent Diffuser.”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Westin Hotel Store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Westin Hotels,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www.westinstore.com/product.aspx?scent-diffuser.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SimScale. “SimScale Platform - Simulation in Your Browser.”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SimScale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www.simscale.com/projects/Ali_Arafat/car_cabin_air_flow_analysis/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“TMS 100 Aroma System (1,000sq.Ft).”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TMS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The Magic Scent,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www.themagicscent.com/shop/2-technologies/tms-100/.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Ways. “Best Car Essential Oil Diffuser.” </a:t>
            </a:r>
            <a:r>
              <a:rPr i="1" lang="en-US" sz="1400">
                <a:latin typeface="Times New Roman"/>
                <a:ea typeface="Times New Roman"/>
                <a:cs typeface="Times New Roman"/>
                <a:sym typeface="Times New Roman"/>
              </a:rPr>
              <a:t>Byways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3 July 2019,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www.byways.org/best-car-essential-oil-diffuser/.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3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4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16" name="Google Shape;416;p43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Sponsor: Terrance Dean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i="1" lang="en-US" sz="2400"/>
              <a:t>“Develop a product that can be used to change the scent within a vehicle on demand for various occasions.”</a:t>
            </a:r>
            <a:endParaRPr i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Additional features:</a:t>
            </a:r>
            <a:endParaRPr sz="24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Multiple fragrance options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LED lights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Mist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USB ports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Timers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Air filter</a:t>
            </a:r>
            <a:endParaRPr sz="2000"/>
          </a:p>
          <a:p>
            <a:pPr indent="0" lvl="0" marL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227013" y="418353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Project Statement</a:t>
            </a:r>
            <a:endParaRPr/>
          </a:p>
        </p:txBody>
      </p:sp>
      <p:sp>
        <p:nvSpPr>
          <p:cNvPr id="193" name="Google Shape;193;p21"/>
          <p:cNvSpPr txBox="1"/>
          <p:nvPr>
            <p:ph idx="2" type="body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Customizable Vehicle Fragrance Diffuser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32125" r="0" t="0"/>
          <a:stretch/>
        </p:blipFill>
        <p:spPr>
          <a:xfrm>
            <a:off x="7927700" y="3775300"/>
            <a:ext cx="1095274" cy="24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24992" t="0"/>
          <a:stretch/>
        </p:blipFill>
        <p:spPr>
          <a:xfrm>
            <a:off x="5393550" y="3775338"/>
            <a:ext cx="1210375" cy="242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5">
            <a:alphaModFix/>
          </a:blip>
          <a:srcRect b="0" l="0" r="16065" t="0"/>
          <a:stretch/>
        </p:blipFill>
        <p:spPr>
          <a:xfrm>
            <a:off x="6573261" y="3775338"/>
            <a:ext cx="1354449" cy="24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6">
            <a:alphaModFix/>
          </a:blip>
          <a:srcRect b="0" l="0" r="0" t="26809"/>
          <a:stretch/>
        </p:blipFill>
        <p:spPr>
          <a:xfrm rot="-5400000">
            <a:off x="3591425" y="4394363"/>
            <a:ext cx="2421899" cy="11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227013" y="1709351"/>
            <a:ext cx="42420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Primary:</a:t>
            </a:r>
            <a:endParaRPr sz="24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Terrance Dean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rgbClr val="000000"/>
                </a:solidFill>
              </a:rPr>
              <a:t>Vehicle Owners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>
                <a:solidFill>
                  <a:srgbClr val="000000"/>
                </a:solidFill>
              </a:rPr>
              <a:t>Uber/Taxi/Limo Drivers</a:t>
            </a:r>
            <a:endParaRPr sz="2000"/>
          </a:p>
        </p:txBody>
      </p:sp>
      <p:sp>
        <p:nvSpPr>
          <p:cNvPr id="204" name="Google Shape;204;p22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Stakeholders</a:t>
            </a:r>
            <a:endParaRPr/>
          </a:p>
        </p:txBody>
      </p:sp>
      <p:sp>
        <p:nvSpPr>
          <p:cNvPr id="206" name="Google Shape;206;p22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>
            <p:ph idx="3" type="body"/>
          </p:nvPr>
        </p:nvSpPr>
        <p:spPr>
          <a:xfrm>
            <a:off x="4352475" y="1745275"/>
            <a:ext cx="46707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Secondary:</a:t>
            </a:r>
            <a:endParaRPr sz="24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Vehicle Passengers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Vehicle Dealerships/Manufacturers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Car Wash/Convenient Stores</a:t>
            </a:r>
            <a:endParaRPr sz="20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5" y="4186400"/>
            <a:ext cx="1788225" cy="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250" y="5148825"/>
            <a:ext cx="2370650" cy="9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4575" y="4186400"/>
            <a:ext cx="2174050" cy="18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8975" y="4167875"/>
            <a:ext cx="3019487" cy="9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State of the Art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25" y="1600186"/>
            <a:ext cx="6467200" cy="454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7174975" y="2681925"/>
            <a:ext cx="1848000" cy="67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Low-Tier Product: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&lt; $10</a:t>
            </a:r>
            <a:endParaRPr b="1"/>
          </a:p>
        </p:txBody>
      </p:sp>
      <p:sp>
        <p:nvSpPr>
          <p:cNvPr id="222" name="Google Shape;222;p23"/>
          <p:cNvSpPr/>
          <p:nvPr/>
        </p:nvSpPr>
        <p:spPr>
          <a:xfrm>
            <a:off x="7174975" y="3941600"/>
            <a:ext cx="1848000" cy="677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Mid-</a:t>
            </a:r>
            <a:r>
              <a:rPr b="1" lang="en-US"/>
              <a:t>Tier Product: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 $10 - $100</a:t>
            </a:r>
            <a:endParaRPr b="1"/>
          </a:p>
        </p:txBody>
      </p:sp>
      <p:sp>
        <p:nvSpPr>
          <p:cNvPr id="223" name="Google Shape;223;p23"/>
          <p:cNvSpPr/>
          <p:nvPr/>
        </p:nvSpPr>
        <p:spPr>
          <a:xfrm>
            <a:off x="7174975" y="5201275"/>
            <a:ext cx="1848000" cy="677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Top-</a:t>
            </a:r>
            <a:r>
              <a:rPr b="1" lang="en-US"/>
              <a:t>Tier Product: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&gt; $100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4571994" y="1709350"/>
            <a:ext cx="43467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Reusable Product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“too expensive to just throw into the trash after four weeks of use”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Appropriate Fragrance Strength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“these are strong. Like makes my head hurt strong. … had to get rid of it”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“overpowering even on the lowest setting … made the car smell like a cheap perfume”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230" name="Google Shape;230;p24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24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Review</a:t>
            </a:r>
            <a:endParaRPr/>
          </a:p>
        </p:txBody>
      </p:sp>
      <p:sp>
        <p:nvSpPr>
          <p:cNvPr id="232" name="Google Shape;232;p24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Febreze Vent Clips (Low Tier)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 rotWithShape="1">
          <a:blip r:embed="rId3">
            <a:alphaModFix/>
          </a:blip>
          <a:srcRect b="20352" l="22433" r="14744" t="21793"/>
          <a:stretch/>
        </p:blipFill>
        <p:spPr>
          <a:xfrm>
            <a:off x="319125" y="1879675"/>
            <a:ext cx="4095400" cy="374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4571919" y="1745275"/>
            <a:ext cx="43467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Sufficient Quality Control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/>
              <a:t>“item was not working properly after I plugged it into the USB charger” 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Proper Diffusion Technology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“be careful where you place this in the car … will leave a small area of water” </a:t>
            </a:r>
            <a:endParaRPr i="1"/>
          </a:p>
        </p:txBody>
      </p:sp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p25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Review</a:t>
            </a:r>
            <a:endParaRPr/>
          </a:p>
        </p:txBody>
      </p:sp>
      <p:sp>
        <p:nvSpPr>
          <p:cNvPr id="242" name="Google Shape;242;p25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USB Car Essential Oil Diffuser</a:t>
            </a:r>
            <a:r>
              <a:rPr lang="en-US"/>
              <a:t> (Mid Tier)</a:t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2719" l="22918" r="29004" t="7214"/>
          <a:stretch/>
        </p:blipFill>
        <p:spPr>
          <a:xfrm>
            <a:off x="938200" y="1568548"/>
            <a:ext cx="2490800" cy="46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4571994" y="1709350"/>
            <a:ext cx="43467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Proper Diffusion Technology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11111"/>
                </a:solidFill>
                <a:highlight>
                  <a:srgbClr val="FFFFFF"/>
                </a:highlight>
              </a:rPr>
              <a:t>“does not diffuse the oil enjoyably”</a:t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11111"/>
                </a:solidFill>
                <a:highlight>
                  <a:srgbClr val="FFFFFF"/>
                </a:highlight>
              </a:rPr>
              <a:t>“comes out as a puff of smoke that will linger” </a:t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11111"/>
                </a:solidFill>
                <a:highlight>
                  <a:srgbClr val="FFFFFF"/>
                </a:highlight>
              </a:rPr>
              <a:t>Appropriate Fragrance Duration</a:t>
            </a:r>
            <a:endParaRPr sz="2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11111"/>
                </a:solidFill>
                <a:highlight>
                  <a:srgbClr val="FFFFFF"/>
                </a:highlight>
              </a:rPr>
              <a:t>“tried multiple types of oils and none of </a:t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111111"/>
                </a:solidFill>
                <a:highlight>
                  <a:srgbClr val="FFFFFF"/>
                </a:highlight>
              </a:rPr>
              <a:t>them lasted longer than a few days”</a:t>
            </a:r>
            <a:endParaRPr i="1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the Art Review</a:t>
            </a:r>
            <a:endParaRPr/>
          </a:p>
        </p:txBody>
      </p:sp>
      <p:sp>
        <p:nvSpPr>
          <p:cNvPr id="252" name="Google Shape;252;p26"/>
          <p:cNvSpPr txBox="1"/>
          <p:nvPr>
            <p:ph idx="2" type="body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TMS 100 Aroma System</a:t>
            </a:r>
            <a:r>
              <a:rPr lang="en-US"/>
              <a:t> (Top Tier)</a:t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20066" l="24199" r="24517" t="19729"/>
          <a:stretch/>
        </p:blipFill>
        <p:spPr>
          <a:xfrm>
            <a:off x="352425" y="1709348"/>
            <a:ext cx="3890975" cy="4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idx="1" type="body"/>
          </p:nvPr>
        </p:nvSpPr>
        <p:spPr>
          <a:xfrm>
            <a:off x="146525" y="1709350"/>
            <a:ext cx="8876400" cy="43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Age range?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Currently use air fresheners/diffusers? Which ones?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Purpose in your vehicle?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How much are you willing to pay?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Number of fragrances? What kind?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Mounting location?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Power source?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How to control your device?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Additional features?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Survey</a:t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650" y="3477871"/>
            <a:ext cx="3884075" cy="2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